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handoutMasterIdLst>
    <p:handoutMasterId r:id="rId33"/>
  </p:handoutMasterIdLst>
  <p:sldIdLst>
    <p:sldId id="264" r:id="rId5"/>
    <p:sldId id="257" r:id="rId6"/>
    <p:sldId id="265" r:id="rId7"/>
    <p:sldId id="314" r:id="rId8"/>
    <p:sldId id="271" r:id="rId9"/>
    <p:sldId id="272" r:id="rId10"/>
    <p:sldId id="275" r:id="rId11"/>
    <p:sldId id="276" r:id="rId12"/>
    <p:sldId id="277" r:id="rId13"/>
    <p:sldId id="278" r:id="rId14"/>
    <p:sldId id="279" r:id="rId15"/>
    <p:sldId id="280" r:id="rId16"/>
    <p:sldId id="281" r:id="rId17"/>
    <p:sldId id="315" r:id="rId18"/>
    <p:sldId id="283" r:id="rId19"/>
    <p:sldId id="284" r:id="rId20"/>
    <p:sldId id="285" r:id="rId21"/>
    <p:sldId id="286" r:id="rId22"/>
    <p:sldId id="287" r:id="rId23"/>
    <p:sldId id="288" r:id="rId24"/>
    <p:sldId id="289" r:id="rId25"/>
    <p:sldId id="290" r:id="rId26"/>
    <p:sldId id="292" r:id="rId27"/>
    <p:sldId id="293" r:id="rId28"/>
    <p:sldId id="294" r:id="rId29"/>
    <p:sldId id="295" r:id="rId30"/>
    <p:sldId id="296" r:id="rId3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Janneck, Allie K" initials="JAK" lastIdx="7" clrIdx="1">
    <p:extLst>
      <p:ext uri="{19B8F6BF-5375-455C-9EA6-DF929625EA0E}">
        <p15:presenceInfo xmlns:p15="http://schemas.microsoft.com/office/powerpoint/2012/main" userId="S-1-5-21-4027829005-1107895287-290554039-1750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86433" autoAdjust="0"/>
  </p:normalViewPr>
  <p:slideViewPr>
    <p:cSldViewPr snapToGrid="0" snapToObjects="1">
      <p:cViewPr varScale="1">
        <p:scale>
          <a:sx n="99" d="100"/>
          <a:sy n="99" d="100"/>
        </p:scale>
        <p:origin x="990" y="78"/>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snapToObjects="1">
      <p:cViewPr varScale="1">
        <p:scale>
          <a:sx n="91" d="100"/>
          <a:sy n="91" d="100"/>
        </p:scale>
        <p:origin x="375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11/20/2018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1</a:t>
            </a:fld>
            <a:endParaRPr lang="en-US"/>
          </a:p>
        </p:txBody>
      </p:sp>
    </p:spTree>
    <p:extLst>
      <p:ext uri="{BB962C8B-B14F-4D97-AF65-F5344CB8AC3E}">
        <p14:creationId xmlns:p14="http://schemas.microsoft.com/office/powerpoint/2010/main" val="1625646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2</a:t>
            </a:fld>
            <a:endParaRPr lang="en-US"/>
          </a:p>
        </p:txBody>
      </p:sp>
    </p:spTree>
    <p:extLst>
      <p:ext uri="{BB962C8B-B14F-4D97-AF65-F5344CB8AC3E}">
        <p14:creationId xmlns:p14="http://schemas.microsoft.com/office/powerpoint/2010/main" val="1568804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7</a:t>
            </a:fld>
            <a:endParaRPr lang="en-US"/>
          </a:p>
        </p:txBody>
      </p:sp>
    </p:spTree>
    <p:extLst>
      <p:ext uri="{BB962C8B-B14F-4D97-AF65-F5344CB8AC3E}">
        <p14:creationId xmlns:p14="http://schemas.microsoft.com/office/powerpoint/2010/main" val="2605573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12</a:t>
            </a:fld>
            <a:endParaRPr lang="en-US"/>
          </a:p>
        </p:txBody>
      </p:sp>
    </p:spTree>
    <p:extLst>
      <p:ext uri="{BB962C8B-B14F-4D97-AF65-F5344CB8AC3E}">
        <p14:creationId xmlns:p14="http://schemas.microsoft.com/office/powerpoint/2010/main" val="3907584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14</a:t>
            </a:fld>
            <a:endParaRPr lang="en-US"/>
          </a:p>
        </p:txBody>
      </p:sp>
    </p:spTree>
    <p:extLst>
      <p:ext uri="{BB962C8B-B14F-4D97-AF65-F5344CB8AC3E}">
        <p14:creationId xmlns:p14="http://schemas.microsoft.com/office/powerpoint/2010/main" val="37167669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3996910" y="3112899"/>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3996910" y="4035474"/>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dirty="0"/>
              <a:t>Click icon to add picture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[Author Name], [Book Title], [#] Edition. © [Insert Year]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832240" y="3059205"/>
            <a:ext cx="3297426" cy="618014"/>
          </a:xfrm>
        </p:spPr>
        <p:txBody>
          <a:bodyPr/>
          <a:lstStyle/>
          <a:p>
            <a:r>
              <a:rPr lang="en-US" dirty="0"/>
              <a:t>Chapter 1</a:t>
            </a:r>
          </a:p>
        </p:txBody>
      </p:sp>
      <p:sp>
        <p:nvSpPr>
          <p:cNvPr id="5" name="Title 4"/>
          <p:cNvSpPr>
            <a:spLocks noGrp="1"/>
          </p:cNvSpPr>
          <p:nvPr>
            <p:ph type="title"/>
          </p:nvPr>
        </p:nvSpPr>
        <p:spPr>
          <a:xfrm>
            <a:off x="4832240" y="4018132"/>
            <a:ext cx="6402684" cy="672105"/>
          </a:xfrm>
        </p:spPr>
        <p:txBody>
          <a:bodyPr/>
          <a:lstStyle/>
          <a:p>
            <a:r>
              <a:rPr lang="en-US" sz="3600" dirty="0"/>
              <a:t>An Overview of Strategic Marketing</a:t>
            </a:r>
            <a:br>
              <a:rPr lang="en-US" sz="3600" dirty="0"/>
            </a:br>
            <a:endParaRPr lang="en-US" dirty="0"/>
          </a:p>
        </p:txBody>
      </p:sp>
      <p:pic>
        <p:nvPicPr>
          <p:cNvPr id="3" name="Picture Placeholder 2" descr="This is the cover image for Marketing 2020.">
            <a:extLst>
              <a:ext uri="{FF2B5EF4-FFF2-40B4-BE49-F238E27FC236}">
                <a16:creationId xmlns:a16="http://schemas.microsoft.com/office/drawing/2014/main" id="{6854C711-4AA0-4626-A195-F432570684D7}"/>
              </a:ext>
            </a:extLst>
          </p:cNvPr>
          <p:cNvPicPr>
            <a:picLocks noGrp="1" noChangeAspect="1"/>
          </p:cNvPicPr>
          <p:nvPr>
            <p:ph type="pic" sz="quarter" idx="12"/>
          </p:nvPr>
        </p:nvPicPr>
        <p:blipFill>
          <a:blip r:embed="rId3"/>
          <a:srcRect l="462" r="462"/>
          <a:stretch>
            <a:fillRect/>
          </a:stretch>
        </p:blipFill>
        <p:spPr>
          <a:xfrm>
            <a:off x="131975" y="119308"/>
            <a:ext cx="4552518" cy="5879794"/>
          </a:xfrm>
        </p:spPr>
      </p:pic>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1EA5BE1-3C52-45DC-9689-AA0FCE854847}"/>
              </a:ext>
            </a:extLst>
          </p:cNvPr>
          <p:cNvSpPr>
            <a:spLocks noGrp="1"/>
          </p:cNvSpPr>
          <p:nvPr>
            <p:ph type="title"/>
          </p:nvPr>
        </p:nvSpPr>
        <p:spPr/>
        <p:txBody>
          <a:bodyPr/>
          <a:lstStyle/>
          <a:p>
            <a:r>
              <a:rPr lang="en-US" dirty="0"/>
              <a:t>Learning Objectives</a:t>
            </a:r>
          </a:p>
        </p:txBody>
      </p:sp>
      <p:sp>
        <p:nvSpPr>
          <p:cNvPr id="7" name="Text Placeholder 6">
            <a:extLst>
              <a:ext uri="{FF2B5EF4-FFF2-40B4-BE49-F238E27FC236}">
                <a16:creationId xmlns:a16="http://schemas.microsoft.com/office/drawing/2014/main" id="{9DBA3B86-1C27-4C8D-B5D2-4D78C9337E57}"/>
              </a:ext>
            </a:extLst>
          </p:cNvPr>
          <p:cNvSpPr>
            <a:spLocks noGrp="1"/>
          </p:cNvSpPr>
          <p:nvPr>
            <p:ph type="body" sz="quarter" idx="15"/>
          </p:nvPr>
        </p:nvSpPr>
        <p:spPr/>
        <p:txBody>
          <a:bodyPr/>
          <a:lstStyle/>
          <a:p>
            <a:pPr marL="1143000" indent="-1143000">
              <a:tabLst>
                <a:tab pos="1143000" algn="l"/>
              </a:tabLst>
            </a:pPr>
            <a:r>
              <a:rPr lang="en-US" b="1" dirty="0">
                <a:solidFill>
                  <a:srgbClr val="3083C5"/>
                </a:solidFill>
              </a:rPr>
              <a:t>LO 1-1</a:t>
            </a:r>
            <a:r>
              <a:rPr lang="en-US" dirty="0"/>
              <a:t>	Define marketing.</a:t>
            </a:r>
          </a:p>
          <a:p>
            <a:pPr marL="1143000" indent="-1143000">
              <a:tabLst>
                <a:tab pos="1143000" algn="l"/>
              </a:tabLst>
            </a:pPr>
            <a:r>
              <a:rPr lang="en-US" b="1" dirty="0">
                <a:solidFill>
                  <a:srgbClr val="3083C5"/>
                </a:solidFill>
              </a:rPr>
              <a:t>LO 1-2</a:t>
            </a:r>
            <a:r>
              <a:rPr lang="en-US" dirty="0"/>
              <a:t>	Explain the different variables of the marketing mix.</a:t>
            </a:r>
          </a:p>
          <a:p>
            <a:pPr marL="1143000" indent="-1143000">
              <a:tabLst>
                <a:tab pos="1143000" algn="l"/>
              </a:tabLst>
            </a:pPr>
            <a:r>
              <a:rPr lang="en-US" b="1" dirty="0">
                <a:solidFill>
                  <a:srgbClr val="3083C5"/>
                </a:solidFill>
              </a:rPr>
              <a:t>LO 1-3</a:t>
            </a:r>
            <a:r>
              <a:rPr lang="en-US" dirty="0"/>
              <a:t>	Describe how marketing creates value.</a:t>
            </a:r>
          </a:p>
          <a:p>
            <a:pPr marL="1143000" indent="-1143000">
              <a:tabLst>
                <a:tab pos="1143000" algn="l"/>
              </a:tabLst>
            </a:pPr>
            <a:r>
              <a:rPr lang="en-US" b="1" dirty="0">
                <a:solidFill>
                  <a:srgbClr val="3083C5"/>
                </a:solidFill>
              </a:rPr>
              <a:t>LO 1-4</a:t>
            </a:r>
            <a:r>
              <a:rPr lang="en-US" dirty="0"/>
              <a:t>	Briefly explore the marketing environment.</a:t>
            </a:r>
          </a:p>
          <a:p>
            <a:pPr marL="1143000" indent="-1143000">
              <a:tabLst>
                <a:tab pos="1143000" algn="l"/>
              </a:tabLst>
            </a:pPr>
            <a:r>
              <a:rPr lang="en-US" b="1" dirty="0">
                <a:solidFill>
                  <a:srgbClr val="3083C5"/>
                </a:solidFill>
              </a:rPr>
              <a:t>LO 1-5</a:t>
            </a:r>
            <a:r>
              <a:rPr lang="en-US" dirty="0"/>
              <a:t>	Summarize the marketing concept.</a:t>
            </a:r>
          </a:p>
          <a:p>
            <a:pPr marL="1143000" indent="-1143000">
              <a:tabLst>
                <a:tab pos="1143000" algn="l"/>
              </a:tabLst>
            </a:pPr>
            <a:r>
              <a:rPr lang="en-US" b="1" dirty="0">
                <a:solidFill>
                  <a:srgbClr val="3083C5"/>
                </a:solidFill>
              </a:rPr>
              <a:t>LO 1-6</a:t>
            </a:r>
            <a:r>
              <a:rPr lang="en-US" dirty="0"/>
              <a:t>	Identify the importance of building customer relationships.</a:t>
            </a:r>
          </a:p>
          <a:p>
            <a:pPr marL="1143000" indent="-1143000">
              <a:tabLst>
                <a:tab pos="1143000" algn="l"/>
              </a:tabLst>
            </a:pPr>
            <a:r>
              <a:rPr lang="en-US" b="1" dirty="0">
                <a:solidFill>
                  <a:srgbClr val="3083C5"/>
                </a:solidFill>
              </a:rPr>
              <a:t>LO 1-7</a:t>
            </a:r>
            <a:r>
              <a:rPr lang="en-US" dirty="0"/>
              <a:t>	Explain why marketing is important to our global economy.</a:t>
            </a:r>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Defining Marketing</a:t>
            </a:r>
          </a:p>
        </p:txBody>
      </p:sp>
      <p:sp>
        <p:nvSpPr>
          <p:cNvPr id="2" name="Text Placeholder 1"/>
          <p:cNvSpPr>
            <a:spLocks noGrp="1"/>
          </p:cNvSpPr>
          <p:nvPr>
            <p:ph type="body" sz="quarter" idx="17"/>
          </p:nvPr>
        </p:nvSpPr>
        <p:spPr/>
        <p:txBody>
          <a:bodyPr/>
          <a:lstStyle/>
          <a:p>
            <a:r>
              <a:rPr lang="en-US" b="1" dirty="0">
                <a:solidFill>
                  <a:srgbClr val="3083C5"/>
                </a:solidFill>
              </a:rPr>
              <a:t>Marketing</a:t>
            </a:r>
            <a:r>
              <a:rPr lang="en-US" dirty="0"/>
              <a:t> – The process of creating, distributing, promoting, and pricing goods, services, and ideas to facilitate satisfying exchange relationships with customers and to develop and maintain favorable relationships with stakeholders in a dynamic environment</a:t>
            </a:r>
          </a:p>
          <a:p>
            <a:r>
              <a:rPr lang="en-US" dirty="0"/>
              <a:t>The essence of marketing is to develop satisfying exchanges from which both customers and marketers benefit</a:t>
            </a:r>
          </a:p>
          <a:p>
            <a:r>
              <a:rPr lang="en-US" b="1" dirty="0">
                <a:solidFill>
                  <a:srgbClr val="3083C5"/>
                </a:solidFill>
              </a:rPr>
              <a:t>Customers</a:t>
            </a:r>
            <a:r>
              <a:rPr lang="en-US" dirty="0"/>
              <a:t> – The purchasers of organizations’ products</a:t>
            </a:r>
          </a:p>
          <a:p>
            <a:pPr lvl="1"/>
            <a:r>
              <a:rPr lang="en-US" dirty="0"/>
              <a:t>Are the focal point of all marketing activities</a:t>
            </a:r>
          </a:p>
          <a:p>
            <a:r>
              <a:rPr lang="en-US" b="1" dirty="0">
                <a:solidFill>
                  <a:srgbClr val="3083C5"/>
                </a:solidFill>
              </a:rPr>
              <a:t>Target market </a:t>
            </a:r>
            <a:r>
              <a:rPr lang="en-US" dirty="0"/>
              <a:t>– A specific group of customers on whom an organization focuses its marketing efforts</a:t>
            </a:r>
          </a:p>
          <a:p>
            <a:endParaRPr lang="en-US" dirty="0"/>
          </a:p>
          <a:p>
            <a:pPr marL="0" indent="0">
              <a:buNone/>
            </a:pPr>
            <a:endParaRPr lang="en-US" dirty="0"/>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D3727-0996-47F6-9F35-D3C59E704589}"/>
              </a:ext>
            </a:extLst>
          </p:cNvPr>
          <p:cNvSpPr>
            <a:spLocks noGrp="1"/>
          </p:cNvSpPr>
          <p:nvPr>
            <p:ph type="title"/>
          </p:nvPr>
        </p:nvSpPr>
        <p:spPr/>
        <p:txBody>
          <a:bodyPr/>
          <a:lstStyle/>
          <a:p>
            <a:r>
              <a:rPr lang="en-US" dirty="0"/>
              <a:t>Figure 1.1 – Components of Strategic Marketing</a:t>
            </a:r>
          </a:p>
        </p:txBody>
      </p:sp>
      <p:pic>
        <p:nvPicPr>
          <p:cNvPr id="6" name="Picture Placeholder 5" descr="Three concentric circles depicting the components of strategic marketing. The innermost circle is labeled Customer. The next circle consists of  four sections. Beginning at the top and proceeding clockwise are the Product, Distribution, Promotion, and Price sections. The outermost circle consists of  six sections. Beginning at the top and proceeding clockwise are the Economic Forces, Political Forces, Legal and Regulatory Forces, Technological Forces, Sociocultural Forces, and the Competitive Forces.">
            <a:extLst>
              <a:ext uri="{FF2B5EF4-FFF2-40B4-BE49-F238E27FC236}">
                <a16:creationId xmlns:a16="http://schemas.microsoft.com/office/drawing/2014/main" id="{3D69E375-2DC6-4528-A03F-CAB4ABECE92D}"/>
              </a:ext>
            </a:extLst>
          </p:cNvPr>
          <p:cNvPicPr>
            <a:picLocks noGrp="1" noChangeAspect="1"/>
          </p:cNvPicPr>
          <p:nvPr>
            <p:ph type="pic" sz="quarter" idx="10"/>
          </p:nvPr>
        </p:nvPicPr>
        <p:blipFill>
          <a:blip r:embed="rId2"/>
          <a:stretch>
            <a:fillRect/>
          </a:stretch>
        </p:blipFill>
        <p:spPr>
          <a:xfrm>
            <a:off x="3253050" y="901528"/>
            <a:ext cx="5685899" cy="5054943"/>
          </a:xfrm>
        </p:spPr>
      </p:pic>
    </p:spTree>
    <p:extLst>
      <p:ext uri="{BB962C8B-B14F-4D97-AF65-F5344CB8AC3E}">
        <p14:creationId xmlns:p14="http://schemas.microsoft.com/office/powerpoint/2010/main" val="2437937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Marketing Deals with Products, Distribution, Promotion, and Price </a:t>
            </a:r>
            <a:r>
              <a:rPr lang="en-US" sz="2800" dirty="0"/>
              <a:t>(slide 1 of 2)</a:t>
            </a:r>
            <a:endParaRPr lang="en-US" dirty="0"/>
          </a:p>
        </p:txBody>
      </p:sp>
      <p:sp>
        <p:nvSpPr>
          <p:cNvPr id="2" name="Text Placeholder 1"/>
          <p:cNvSpPr>
            <a:spLocks noGrp="1"/>
          </p:cNvSpPr>
          <p:nvPr>
            <p:ph type="body" sz="quarter" idx="17"/>
          </p:nvPr>
        </p:nvSpPr>
        <p:spPr/>
        <p:txBody>
          <a:bodyPr/>
          <a:lstStyle/>
          <a:p>
            <a:r>
              <a:rPr lang="en-US" dirty="0"/>
              <a:t>Marketing is more than simply advertising or selling a product</a:t>
            </a:r>
          </a:p>
          <a:p>
            <a:pPr lvl="1"/>
            <a:r>
              <a:rPr lang="en-US" dirty="0"/>
              <a:t>It involves:</a:t>
            </a:r>
          </a:p>
          <a:p>
            <a:pPr lvl="2"/>
            <a:r>
              <a:rPr lang="en-US" dirty="0"/>
              <a:t>Developing and managing a product that will satisfy customer needs</a:t>
            </a:r>
          </a:p>
          <a:p>
            <a:pPr lvl="2"/>
            <a:r>
              <a:rPr lang="en-US" dirty="0"/>
              <a:t>Promoting to help customers learn about the product and determine if the product will satisfy their needs</a:t>
            </a:r>
          </a:p>
          <a:p>
            <a:pPr lvl="2"/>
            <a:r>
              <a:rPr lang="en-US" dirty="0"/>
              <a:t>Making the product available in the right place</a:t>
            </a:r>
          </a:p>
          <a:p>
            <a:pPr lvl="2"/>
            <a:r>
              <a:rPr lang="en-US" dirty="0"/>
              <a:t>Pricing the product at an acceptable level for buyers</a:t>
            </a:r>
          </a:p>
          <a:p>
            <a:pPr lvl="2"/>
            <a:r>
              <a:rPr lang="en-US" dirty="0"/>
              <a:t>Communicating information to help customers determine if the product will satisfy their needs</a:t>
            </a:r>
          </a:p>
          <a:p>
            <a:pPr marL="0" indent="0">
              <a:buNone/>
            </a:pPr>
            <a:endParaRPr lang="en-US" dirty="0"/>
          </a:p>
        </p:txBody>
      </p:sp>
    </p:spTree>
    <p:extLst>
      <p:ext uri="{BB962C8B-B14F-4D97-AF65-F5344CB8AC3E}">
        <p14:creationId xmlns:p14="http://schemas.microsoft.com/office/powerpoint/2010/main" val="875481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Marketing Deals with Products, Distribution, Promotion, and Price </a:t>
            </a:r>
            <a:r>
              <a:rPr lang="en-US" sz="2800" dirty="0"/>
              <a:t>(slide 2 of 2)</a:t>
            </a:r>
            <a:endParaRPr lang="en-US" dirty="0"/>
          </a:p>
        </p:txBody>
      </p:sp>
      <p:sp>
        <p:nvSpPr>
          <p:cNvPr id="2" name="Text Placeholder 1"/>
          <p:cNvSpPr>
            <a:spLocks noGrp="1"/>
          </p:cNvSpPr>
          <p:nvPr>
            <p:ph type="body" sz="quarter" idx="17"/>
          </p:nvPr>
        </p:nvSpPr>
        <p:spPr/>
        <p:txBody>
          <a:bodyPr>
            <a:noAutofit/>
          </a:bodyPr>
          <a:lstStyle/>
          <a:p>
            <a:r>
              <a:rPr lang="en-US" sz="1800" b="1" dirty="0">
                <a:solidFill>
                  <a:srgbClr val="3083C5"/>
                </a:solidFill>
              </a:rPr>
              <a:t>Marketing mix </a:t>
            </a:r>
            <a:r>
              <a:rPr lang="en-US" sz="1800" dirty="0"/>
              <a:t>– Four marketing activities—product, pricing, distribution, and promotion—that a firm can control to meet the needs of customers within its target market</a:t>
            </a:r>
          </a:p>
          <a:p>
            <a:pPr lvl="1"/>
            <a:r>
              <a:rPr lang="en-US" sz="1800" dirty="0"/>
              <a:t>A firm can control these activities to meet the needs of customers within its target market</a:t>
            </a:r>
          </a:p>
          <a:p>
            <a:pPr lvl="2"/>
            <a:r>
              <a:rPr lang="en-US" sz="1800" dirty="0"/>
              <a:t>There is a limit to how much these variables can be controlled</a:t>
            </a:r>
          </a:p>
          <a:p>
            <a:pPr>
              <a:lnSpc>
                <a:spcPct val="110000"/>
              </a:lnSpc>
            </a:pPr>
            <a:r>
              <a:rPr lang="en-US" sz="1800" dirty="0"/>
              <a:t>Marketers must:</a:t>
            </a:r>
          </a:p>
          <a:p>
            <a:pPr lvl="1">
              <a:lnSpc>
                <a:spcPct val="110000"/>
              </a:lnSpc>
            </a:pPr>
            <a:r>
              <a:rPr lang="en-US" sz="1800" dirty="0"/>
              <a:t>Strive to develop a marketing mix that matches the needs of customers in the target market</a:t>
            </a:r>
          </a:p>
          <a:p>
            <a:pPr lvl="1">
              <a:lnSpc>
                <a:spcPct val="110000"/>
              </a:lnSpc>
            </a:pPr>
            <a:r>
              <a:rPr lang="en-US" sz="1800" dirty="0"/>
              <a:t>Constantly monitor the competition and adapt their products, distribution decisions, promotion, and pricing to foster long-term success</a:t>
            </a:r>
          </a:p>
          <a:p>
            <a:pPr lvl="1">
              <a:lnSpc>
                <a:spcPct val="110000"/>
              </a:lnSpc>
            </a:pPr>
            <a:r>
              <a:rPr lang="en-US" sz="1800" dirty="0"/>
              <a:t>Collect in-depth, up-to-date information about customer needs, such as:</a:t>
            </a:r>
          </a:p>
          <a:p>
            <a:pPr lvl="2">
              <a:lnSpc>
                <a:spcPct val="110000"/>
              </a:lnSpc>
            </a:pPr>
            <a:r>
              <a:rPr lang="en-US" sz="1800" dirty="0"/>
              <a:t>The age, income, ethnicity, gender, and educational level of people in the target market</a:t>
            </a:r>
          </a:p>
          <a:p>
            <a:pPr lvl="2">
              <a:lnSpc>
                <a:spcPct val="110000"/>
              </a:lnSpc>
            </a:pPr>
            <a:r>
              <a:rPr lang="en-US" sz="1800" dirty="0"/>
              <a:t>Their preference for product features</a:t>
            </a:r>
          </a:p>
          <a:p>
            <a:pPr lvl="2">
              <a:lnSpc>
                <a:spcPct val="110000"/>
              </a:lnSpc>
            </a:pPr>
            <a:r>
              <a:rPr lang="en-US" sz="1800" dirty="0"/>
              <a:t>Their attitudes toward competitors’ products</a:t>
            </a:r>
          </a:p>
          <a:p>
            <a:pPr lvl="2">
              <a:lnSpc>
                <a:spcPct val="110000"/>
              </a:lnSpc>
            </a:pPr>
            <a:r>
              <a:rPr lang="en-US" sz="1800" dirty="0"/>
              <a:t>The frequency with which they use the product</a:t>
            </a:r>
          </a:p>
          <a:p>
            <a:pPr lvl="2"/>
            <a:endParaRPr lang="en-US" sz="1800" dirty="0">
              <a:solidFill>
                <a:schemeClr val="tx1">
                  <a:lumMod val="50000"/>
                </a:schemeClr>
              </a:solidFill>
            </a:endParaRPr>
          </a:p>
        </p:txBody>
      </p:sp>
    </p:spTree>
    <p:extLst>
      <p:ext uri="{BB962C8B-B14F-4D97-AF65-F5344CB8AC3E}">
        <p14:creationId xmlns:p14="http://schemas.microsoft.com/office/powerpoint/2010/main" val="1267312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Product Variable</a:t>
            </a:r>
          </a:p>
        </p:txBody>
      </p:sp>
      <p:sp>
        <p:nvSpPr>
          <p:cNvPr id="2" name="Text Placeholder 1"/>
          <p:cNvSpPr>
            <a:spLocks noGrp="1"/>
          </p:cNvSpPr>
          <p:nvPr>
            <p:ph type="body" sz="quarter" idx="17"/>
          </p:nvPr>
        </p:nvSpPr>
        <p:spPr/>
        <p:txBody>
          <a:bodyPr/>
          <a:lstStyle/>
          <a:p>
            <a:r>
              <a:rPr lang="en-US" b="1" dirty="0">
                <a:solidFill>
                  <a:srgbClr val="3083C5"/>
                </a:solidFill>
              </a:rPr>
              <a:t>Product</a:t>
            </a:r>
            <a:r>
              <a:rPr lang="en-US" dirty="0"/>
              <a:t> – A good, a service, or an idea</a:t>
            </a:r>
          </a:p>
          <a:p>
            <a:pPr lvl="1"/>
            <a:r>
              <a:rPr lang="en-US" dirty="0"/>
              <a:t>Good – A physical entity that you can touch</a:t>
            </a:r>
          </a:p>
          <a:p>
            <a:pPr lvl="1"/>
            <a:r>
              <a:rPr lang="en-US" dirty="0"/>
              <a:t>Service – The application of human and mechanical efforts to people or objects to provide intangible benefits to customers</a:t>
            </a:r>
          </a:p>
          <a:p>
            <a:pPr lvl="1"/>
            <a:r>
              <a:rPr lang="en-US" dirty="0"/>
              <a:t>Idea – A concept, a philosophy, an image, or an issue</a:t>
            </a:r>
          </a:p>
          <a:p>
            <a:r>
              <a:rPr lang="en-US" dirty="0"/>
              <a:t>The product variable involves creating or modifying brand names and packaging</a:t>
            </a:r>
          </a:p>
          <a:p>
            <a:pPr lvl="1"/>
            <a:r>
              <a:rPr lang="en-US" dirty="0"/>
              <a:t>May also include decisions regarding warranty and repair services</a:t>
            </a:r>
          </a:p>
          <a:p>
            <a:r>
              <a:rPr lang="en-US" dirty="0"/>
              <a:t>Product variable decisions and activities are important because they directly relate to customers’ needs and wants</a:t>
            </a:r>
          </a:p>
          <a:p>
            <a:pPr lvl="1"/>
            <a:endParaRPr lang="en-US" sz="1800" dirty="0">
              <a:solidFill>
                <a:schemeClr val="tx1">
                  <a:lumMod val="50000"/>
                </a:schemeClr>
              </a:solidFill>
            </a:endParaRPr>
          </a:p>
          <a:p>
            <a:pPr marL="0" indent="0">
              <a:buNone/>
            </a:pPr>
            <a:endParaRPr lang="en-US" dirty="0"/>
          </a:p>
        </p:txBody>
      </p:sp>
    </p:spTree>
    <p:extLst>
      <p:ext uri="{BB962C8B-B14F-4D97-AF65-F5344CB8AC3E}">
        <p14:creationId xmlns:p14="http://schemas.microsoft.com/office/powerpoint/2010/main" val="163497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Distribution Variable</a:t>
            </a:r>
          </a:p>
        </p:txBody>
      </p:sp>
      <p:sp>
        <p:nvSpPr>
          <p:cNvPr id="2" name="Text Placeholder 1"/>
          <p:cNvSpPr>
            <a:spLocks noGrp="1"/>
          </p:cNvSpPr>
          <p:nvPr>
            <p:ph type="body" sz="quarter" idx="17"/>
          </p:nvPr>
        </p:nvSpPr>
        <p:spPr/>
        <p:txBody>
          <a:bodyPr>
            <a:normAutofit fontScale="92500" lnSpcReduction="10000"/>
          </a:bodyPr>
          <a:lstStyle/>
          <a:p>
            <a:r>
              <a:rPr lang="en-US" dirty="0"/>
              <a:t>To satisfy customers, products must be available at the right time and in appropriate locations</a:t>
            </a:r>
          </a:p>
          <a:p>
            <a:r>
              <a:rPr lang="en-US" dirty="0"/>
              <a:t>A marketing manager makes products available in the quantities desired to as many target-market customers as possible while minimizing these three costs:</a:t>
            </a:r>
          </a:p>
          <a:p>
            <a:pPr lvl="1"/>
            <a:r>
              <a:rPr lang="en-US" dirty="0"/>
              <a:t>Inventory</a:t>
            </a:r>
          </a:p>
          <a:p>
            <a:pPr lvl="1"/>
            <a:r>
              <a:rPr lang="en-US" dirty="0"/>
              <a:t>Transportation</a:t>
            </a:r>
          </a:p>
          <a:p>
            <a:pPr lvl="1"/>
            <a:r>
              <a:rPr lang="en-US" dirty="0"/>
              <a:t>Storage</a:t>
            </a:r>
          </a:p>
          <a:p>
            <a:r>
              <a:rPr lang="en-US" dirty="0"/>
              <a:t>A marketing manager also may:</a:t>
            </a:r>
          </a:p>
          <a:p>
            <a:pPr lvl="1"/>
            <a:r>
              <a:rPr lang="en-US" dirty="0"/>
              <a:t>Select and motivate intermediaries (wholesalers and retailers)</a:t>
            </a:r>
          </a:p>
          <a:p>
            <a:pPr lvl="1"/>
            <a:r>
              <a:rPr lang="en-US" dirty="0"/>
              <a:t>Establish and maintain inventory control procedures</a:t>
            </a:r>
          </a:p>
          <a:p>
            <a:pPr lvl="1"/>
            <a:r>
              <a:rPr lang="en-US" dirty="0"/>
              <a:t>Develop and manage transportation and storage systems</a:t>
            </a:r>
          </a:p>
          <a:p>
            <a:r>
              <a:rPr lang="en-US" dirty="0"/>
              <a:t>The advent of the internet and electronic commerce has dramatically influenced the distribution variable</a:t>
            </a:r>
          </a:p>
          <a:p>
            <a:pPr lvl="1"/>
            <a:r>
              <a:rPr lang="en-US" dirty="0"/>
              <a:t>Companies now can make their products available throughout the world without maintaining facilities in each country</a:t>
            </a:r>
          </a:p>
          <a:p>
            <a:pPr marL="0" indent="0">
              <a:buNone/>
            </a:pPr>
            <a:endParaRPr lang="en-US" dirty="0"/>
          </a:p>
        </p:txBody>
      </p:sp>
    </p:spTree>
    <p:extLst>
      <p:ext uri="{BB962C8B-B14F-4D97-AF65-F5344CB8AC3E}">
        <p14:creationId xmlns:p14="http://schemas.microsoft.com/office/powerpoint/2010/main" val="4106696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Promotion Variable</a:t>
            </a:r>
          </a:p>
        </p:txBody>
      </p:sp>
      <p:sp>
        <p:nvSpPr>
          <p:cNvPr id="2" name="Text Placeholder 1"/>
          <p:cNvSpPr>
            <a:spLocks noGrp="1"/>
          </p:cNvSpPr>
          <p:nvPr>
            <p:ph type="body" sz="quarter" idx="17"/>
          </p:nvPr>
        </p:nvSpPr>
        <p:spPr/>
        <p:txBody>
          <a:bodyPr/>
          <a:lstStyle/>
          <a:p>
            <a:r>
              <a:rPr lang="en-US" dirty="0"/>
              <a:t>The promotion variable relates to activities used to inform and persuade to create a desired response</a:t>
            </a:r>
          </a:p>
          <a:p>
            <a:r>
              <a:rPr lang="en-US" dirty="0"/>
              <a:t>Promotion can:</a:t>
            </a:r>
          </a:p>
          <a:p>
            <a:pPr lvl="1"/>
            <a:r>
              <a:rPr lang="en-US" dirty="0"/>
              <a:t>Increase public awareness of the organization and of new or existing products</a:t>
            </a:r>
          </a:p>
          <a:p>
            <a:pPr lvl="1"/>
            <a:r>
              <a:rPr lang="en-US" dirty="0"/>
              <a:t>Inform customers about product features</a:t>
            </a:r>
          </a:p>
          <a:p>
            <a:pPr lvl="1"/>
            <a:r>
              <a:rPr lang="en-US" dirty="0"/>
              <a:t>Urge people to take a particular stance on a political or social issue</a:t>
            </a:r>
          </a:p>
          <a:p>
            <a:pPr lvl="1"/>
            <a:r>
              <a:rPr lang="en-US" dirty="0"/>
              <a:t>Help to sustain interest in established products</a:t>
            </a:r>
          </a:p>
          <a:p>
            <a:pPr marL="0" indent="0">
              <a:buNone/>
            </a:pPr>
            <a:endParaRPr lang="en-US" dirty="0"/>
          </a:p>
        </p:txBody>
      </p:sp>
    </p:spTree>
    <p:extLst>
      <p:ext uri="{BB962C8B-B14F-4D97-AF65-F5344CB8AC3E}">
        <p14:creationId xmlns:p14="http://schemas.microsoft.com/office/powerpoint/2010/main" val="3288415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Price Variable</a:t>
            </a:r>
          </a:p>
        </p:txBody>
      </p:sp>
      <p:sp>
        <p:nvSpPr>
          <p:cNvPr id="2" name="Text Placeholder 1"/>
          <p:cNvSpPr>
            <a:spLocks noGrp="1"/>
          </p:cNvSpPr>
          <p:nvPr>
            <p:ph type="body" sz="quarter" idx="17"/>
          </p:nvPr>
        </p:nvSpPr>
        <p:spPr/>
        <p:txBody>
          <a:bodyPr/>
          <a:lstStyle/>
          <a:p>
            <a:r>
              <a:rPr lang="en-US" dirty="0"/>
              <a:t>The price variable relates to decisions and actions associated with pricing objectives and policies and actual product prices</a:t>
            </a:r>
          </a:p>
          <a:p>
            <a:pPr lvl="1"/>
            <a:r>
              <a:rPr lang="en-US" dirty="0"/>
              <a:t>Price is a critical component of the marketing mix because customers are concerned about the value obtained in an exchange</a:t>
            </a:r>
          </a:p>
          <a:p>
            <a:pPr lvl="1"/>
            <a:r>
              <a:rPr lang="en-US" dirty="0"/>
              <a:t>Price is often used as a competitive tool</a:t>
            </a:r>
          </a:p>
          <a:p>
            <a:pPr lvl="1"/>
            <a:r>
              <a:rPr lang="en-US" dirty="0"/>
              <a:t>Intense price competition sometimes leads to price wars</a:t>
            </a:r>
          </a:p>
          <a:p>
            <a:pPr marL="0" indent="0">
              <a:buNone/>
            </a:pPr>
            <a:endParaRPr lang="en-US" dirty="0"/>
          </a:p>
        </p:txBody>
      </p:sp>
    </p:spTree>
    <p:extLst>
      <p:ext uri="{BB962C8B-B14F-4D97-AF65-F5344CB8AC3E}">
        <p14:creationId xmlns:p14="http://schemas.microsoft.com/office/powerpoint/2010/main" val="2371360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Marketing Creates Value</a:t>
            </a:r>
          </a:p>
        </p:txBody>
      </p:sp>
      <p:sp>
        <p:nvSpPr>
          <p:cNvPr id="2" name="Text Placeholder 1"/>
          <p:cNvSpPr>
            <a:spLocks noGrp="1"/>
          </p:cNvSpPr>
          <p:nvPr>
            <p:ph type="body" sz="quarter" idx="17"/>
          </p:nvPr>
        </p:nvSpPr>
        <p:spPr/>
        <p:txBody>
          <a:bodyPr/>
          <a:lstStyle/>
          <a:p>
            <a:r>
              <a:rPr lang="en-US" b="1" dirty="0">
                <a:solidFill>
                  <a:srgbClr val="3083C5"/>
                </a:solidFill>
              </a:rPr>
              <a:t>Value</a:t>
            </a:r>
            <a:r>
              <a:rPr lang="en-US" dirty="0"/>
              <a:t> – A customer’s subjective assessment of benefits relative to costs in determining the worth of a product</a:t>
            </a:r>
          </a:p>
          <a:p>
            <a:r>
              <a:rPr lang="en-US" dirty="0"/>
              <a:t>Customer benefits include anything a buyer receives in an exchange</a:t>
            </a:r>
          </a:p>
          <a:p>
            <a:r>
              <a:rPr lang="en-US" dirty="0"/>
              <a:t>Customer costs include anything a buyer must give up to obtain the benefits the product provides, including cost, time, effort, and risk</a:t>
            </a:r>
          </a:p>
          <a:p>
            <a:r>
              <a:rPr lang="en-US" dirty="0"/>
              <a:t>Value is a subjective assessment of benefits relative to costs</a:t>
            </a:r>
          </a:p>
          <a:p>
            <a:r>
              <a:rPr lang="en-US" dirty="0"/>
              <a:t>A product that demonstrates value usually has a feature or an enhancement that provides benefits</a:t>
            </a:r>
          </a:p>
          <a:p>
            <a:pPr lvl="1"/>
            <a:r>
              <a:rPr lang="en-US" dirty="0"/>
              <a:t>Lowest price</a:t>
            </a:r>
          </a:p>
          <a:p>
            <a:pPr lvl="1"/>
            <a:r>
              <a:rPr lang="en-US" dirty="0"/>
              <a:t>Convenience</a:t>
            </a:r>
          </a:p>
          <a:p>
            <a:pPr lvl="1"/>
            <a:r>
              <a:rPr lang="en-US" dirty="0"/>
              <a:t>Availability</a:t>
            </a:r>
          </a:p>
          <a:p>
            <a:pPr marL="0" indent="0">
              <a:buNone/>
            </a:pPr>
            <a:endParaRPr lang="en-US" dirty="0"/>
          </a:p>
        </p:txBody>
      </p:sp>
    </p:spTree>
    <p:extLst>
      <p:ext uri="{BB962C8B-B14F-4D97-AF65-F5344CB8AC3E}">
        <p14:creationId xmlns:p14="http://schemas.microsoft.com/office/powerpoint/2010/main" val="1441007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Marketing Builds Relationships with </a:t>
            </a:r>
            <a:br>
              <a:rPr lang="en-US" dirty="0"/>
            </a:br>
            <a:r>
              <a:rPr lang="en-US" dirty="0"/>
              <a:t>Customers and Other Stakeholders </a:t>
            </a:r>
            <a:r>
              <a:rPr lang="en-US" sz="1800" dirty="0"/>
              <a:t>(slide 1 of 2)</a:t>
            </a:r>
            <a:endParaRPr lang="en-US" sz="2000" dirty="0"/>
          </a:p>
        </p:txBody>
      </p:sp>
      <p:sp>
        <p:nvSpPr>
          <p:cNvPr id="2" name="Text Placeholder 1"/>
          <p:cNvSpPr>
            <a:spLocks noGrp="1"/>
          </p:cNvSpPr>
          <p:nvPr>
            <p:ph type="body" sz="quarter" idx="17"/>
          </p:nvPr>
        </p:nvSpPr>
        <p:spPr/>
        <p:txBody>
          <a:bodyPr>
            <a:noAutofit/>
          </a:bodyPr>
          <a:lstStyle/>
          <a:p>
            <a:r>
              <a:rPr lang="en-US" sz="1900" b="1" dirty="0">
                <a:solidFill>
                  <a:srgbClr val="3083C5"/>
                </a:solidFill>
              </a:rPr>
              <a:t>Exchanges</a:t>
            </a:r>
            <a:r>
              <a:rPr lang="en-US" sz="1900" dirty="0"/>
              <a:t> – The provision or transfer of goods, services, or ideas in return for something of value</a:t>
            </a:r>
          </a:p>
          <a:p>
            <a:r>
              <a:rPr lang="en-US" sz="1900" dirty="0"/>
              <a:t>For an exchange to take place, four conditions must exist:</a:t>
            </a:r>
          </a:p>
          <a:p>
            <a:pPr lvl="1"/>
            <a:r>
              <a:rPr lang="en-US" sz="1900" dirty="0"/>
              <a:t>Two or more individuals, groups, or organizations must participate, and each must possess something of value that the other party desires</a:t>
            </a:r>
          </a:p>
          <a:p>
            <a:pPr lvl="1"/>
            <a:r>
              <a:rPr lang="en-US" sz="1900" dirty="0"/>
              <a:t>The exchange should provide a benefit or satisfaction to both parties involved in the transaction</a:t>
            </a:r>
          </a:p>
          <a:p>
            <a:pPr lvl="1"/>
            <a:r>
              <a:rPr lang="en-US" sz="1900" dirty="0"/>
              <a:t>Each party must have confidence in the promise of the “something of value” held by the other</a:t>
            </a:r>
          </a:p>
          <a:p>
            <a:pPr lvl="1"/>
            <a:r>
              <a:rPr lang="en-US" sz="1900" dirty="0"/>
              <a:t>To build trust, the parties to the exchange must meet expectations</a:t>
            </a:r>
          </a:p>
          <a:p>
            <a:r>
              <a:rPr lang="en-US" sz="1900" dirty="0"/>
              <a:t>Marketing activities should attempt to create and maintain satisfying exchange relationships</a:t>
            </a:r>
          </a:p>
          <a:p>
            <a:pPr lvl="1"/>
            <a:r>
              <a:rPr lang="en-US" sz="1900" dirty="0"/>
              <a:t>To maintain an exchange relationship:</a:t>
            </a:r>
          </a:p>
          <a:p>
            <a:pPr lvl="2"/>
            <a:r>
              <a:rPr lang="en-US" sz="1900" dirty="0"/>
              <a:t>Buyers must be satisfied with the good, service, or idea obtained</a:t>
            </a:r>
          </a:p>
          <a:p>
            <a:pPr lvl="2"/>
            <a:r>
              <a:rPr lang="en-US" sz="1900" dirty="0"/>
              <a:t>Sellers must be satisfied with the financial reward or something else of value received</a:t>
            </a:r>
          </a:p>
          <a:p>
            <a:pPr marL="0" indent="0">
              <a:buNone/>
            </a:pPr>
            <a:endParaRPr lang="en-US" sz="1900" dirty="0"/>
          </a:p>
        </p:txBody>
      </p:sp>
    </p:spTree>
    <p:extLst>
      <p:ext uri="{BB962C8B-B14F-4D97-AF65-F5344CB8AC3E}">
        <p14:creationId xmlns:p14="http://schemas.microsoft.com/office/powerpoint/2010/main" val="3457391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72105"/>
          </a:xfrm>
        </p:spPr>
        <p:txBody>
          <a:bodyPr/>
          <a:lstStyle/>
          <a:p>
            <a:r>
              <a:rPr lang="en-US" dirty="0"/>
              <a:t>Marketing Builds Relationships with </a:t>
            </a:r>
            <a:br>
              <a:rPr lang="en-US" dirty="0"/>
            </a:br>
            <a:r>
              <a:rPr lang="en-US" dirty="0"/>
              <a:t>Customers and Other Stakeholders </a:t>
            </a:r>
            <a:r>
              <a:rPr lang="en-US" sz="1800" dirty="0"/>
              <a:t>(slide 2 of 2)</a:t>
            </a:r>
            <a:endParaRPr lang="en-US" sz="2000" dirty="0"/>
          </a:p>
        </p:txBody>
      </p:sp>
      <p:sp>
        <p:nvSpPr>
          <p:cNvPr id="2" name="Text Placeholder 1"/>
          <p:cNvSpPr>
            <a:spLocks noGrp="1"/>
          </p:cNvSpPr>
          <p:nvPr>
            <p:ph type="body" sz="quarter" idx="17"/>
          </p:nvPr>
        </p:nvSpPr>
        <p:spPr/>
        <p:txBody>
          <a:bodyPr/>
          <a:lstStyle/>
          <a:p>
            <a:r>
              <a:rPr lang="en-US" b="1" dirty="0">
                <a:solidFill>
                  <a:srgbClr val="3083C5"/>
                </a:solidFill>
              </a:rPr>
              <a:t>Stakeholders</a:t>
            </a:r>
            <a:r>
              <a:rPr lang="en-US" dirty="0"/>
              <a:t> – Constituents who have a “stake,” or claim, in some aspect of a company’s products, operations, markets, industry, and outcomes</a:t>
            </a:r>
          </a:p>
          <a:p>
            <a:pPr lvl="1"/>
            <a:r>
              <a:rPr lang="en-US" dirty="0"/>
              <a:t>Stakeholders include:</a:t>
            </a:r>
          </a:p>
          <a:p>
            <a:pPr lvl="2"/>
            <a:r>
              <a:rPr lang="en-US" dirty="0"/>
              <a:t>Customers</a:t>
            </a:r>
          </a:p>
          <a:p>
            <a:pPr lvl="2"/>
            <a:r>
              <a:rPr lang="en-US" dirty="0"/>
              <a:t>Employees</a:t>
            </a:r>
          </a:p>
          <a:p>
            <a:pPr lvl="2"/>
            <a:r>
              <a:rPr lang="en-US" dirty="0"/>
              <a:t>Investors and shareholders</a:t>
            </a:r>
          </a:p>
          <a:p>
            <a:pPr lvl="2"/>
            <a:r>
              <a:rPr lang="en-US" dirty="0"/>
              <a:t>Suppliers</a:t>
            </a:r>
          </a:p>
          <a:p>
            <a:pPr lvl="2"/>
            <a:r>
              <a:rPr lang="en-US" dirty="0"/>
              <a:t>Governments</a:t>
            </a:r>
          </a:p>
          <a:p>
            <a:pPr lvl="2"/>
            <a:r>
              <a:rPr lang="en-US" dirty="0"/>
              <a:t>Communities</a:t>
            </a:r>
          </a:p>
          <a:p>
            <a:pPr lvl="2"/>
            <a:r>
              <a:rPr lang="en-US" dirty="0"/>
              <a:t>Competitors</a:t>
            </a:r>
          </a:p>
          <a:p>
            <a:pPr marL="0" indent="0">
              <a:buNone/>
            </a:pPr>
            <a:endParaRPr lang="en-US" dirty="0"/>
          </a:p>
        </p:txBody>
      </p:sp>
    </p:spTree>
    <p:extLst>
      <p:ext uri="{BB962C8B-B14F-4D97-AF65-F5344CB8AC3E}">
        <p14:creationId xmlns:p14="http://schemas.microsoft.com/office/powerpoint/2010/main" val="2105679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9F993-2794-4B5E-9267-4324A00A8B15}"/>
              </a:ext>
            </a:extLst>
          </p:cNvPr>
          <p:cNvSpPr>
            <a:spLocks noGrp="1"/>
          </p:cNvSpPr>
          <p:nvPr>
            <p:ph type="title"/>
          </p:nvPr>
        </p:nvSpPr>
        <p:spPr/>
        <p:txBody>
          <a:bodyPr/>
          <a:lstStyle/>
          <a:p>
            <a:r>
              <a:rPr lang="en-US" dirty="0"/>
              <a:t>Figure 1.2 – Exchange between Buyer and Seller</a:t>
            </a:r>
          </a:p>
        </p:txBody>
      </p:sp>
      <p:pic>
        <p:nvPicPr>
          <p:cNvPr id="6" name="Picture Placeholder 5" descr="An illustration depicts the relationship between a buyer and a seller. Two rectangles are arranged horizontally with directionally arrows connecting them. The left rectangle is labeled Buyer and has an arrow extending from the top of it to right, and to the top of the right rectangle, which is labeled Seller. Above the arrow is a label that reads, something of value. Below the arrow is a label that reads, Money, credit, labor, and goods. The right rectangle has an arrow extending from it bottom to the left and to the bottom of the left rectangle. Above the arrow is a label that reads, something of value. Below the arrow is a label that reads, Goods, services, and ideas.">
            <a:extLst>
              <a:ext uri="{FF2B5EF4-FFF2-40B4-BE49-F238E27FC236}">
                <a16:creationId xmlns:a16="http://schemas.microsoft.com/office/drawing/2014/main" id="{500DC49B-7C50-4E64-9C89-45F1667735A9}"/>
              </a:ext>
            </a:extLst>
          </p:cNvPr>
          <p:cNvPicPr>
            <a:picLocks noGrp="1" noChangeAspect="1"/>
          </p:cNvPicPr>
          <p:nvPr>
            <p:ph type="pic" sz="quarter" idx="10"/>
          </p:nvPr>
        </p:nvPicPr>
        <p:blipFill>
          <a:blip r:embed="rId3"/>
          <a:stretch>
            <a:fillRect/>
          </a:stretch>
        </p:blipFill>
        <p:spPr>
          <a:xfrm>
            <a:off x="2169880" y="1454607"/>
            <a:ext cx="7852240" cy="3948785"/>
          </a:xfrm>
        </p:spPr>
      </p:pic>
    </p:spTree>
    <p:extLst>
      <p:ext uri="{BB962C8B-B14F-4D97-AF65-F5344CB8AC3E}">
        <p14:creationId xmlns:p14="http://schemas.microsoft.com/office/powerpoint/2010/main" val="794279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Marketing Occurs in a </a:t>
            </a:r>
            <a:br>
              <a:rPr lang="en-US" dirty="0"/>
            </a:br>
            <a:r>
              <a:rPr lang="en-US" dirty="0"/>
              <a:t>Dynamic Environment </a:t>
            </a:r>
            <a:r>
              <a:rPr lang="en-US" sz="1800" dirty="0"/>
              <a:t>(slide 1 of 2)</a:t>
            </a:r>
            <a:endParaRPr lang="en-US" dirty="0"/>
          </a:p>
        </p:txBody>
      </p:sp>
      <p:sp>
        <p:nvSpPr>
          <p:cNvPr id="2" name="Text Placeholder 1"/>
          <p:cNvSpPr>
            <a:spLocks noGrp="1"/>
          </p:cNvSpPr>
          <p:nvPr>
            <p:ph type="body" sz="quarter" idx="17"/>
          </p:nvPr>
        </p:nvSpPr>
        <p:spPr/>
        <p:txBody>
          <a:bodyPr>
            <a:noAutofit/>
          </a:bodyPr>
          <a:lstStyle/>
          <a:p>
            <a:r>
              <a:rPr lang="en-US" b="1" dirty="0">
                <a:solidFill>
                  <a:srgbClr val="3083C5"/>
                </a:solidFill>
              </a:rPr>
              <a:t>Marketing environment </a:t>
            </a:r>
            <a:r>
              <a:rPr lang="en-US" dirty="0"/>
              <a:t>– The competitive, economic, political, legal and regulatory, technological, and sociocultural forces that surround the customer and affect the marketing mix</a:t>
            </a:r>
          </a:p>
          <a:p>
            <a:r>
              <a:rPr lang="en-US" dirty="0"/>
              <a:t>The effects of these forces on buyers and sellers can be dramatic and difficult to predict</a:t>
            </a:r>
          </a:p>
          <a:p>
            <a:r>
              <a:rPr lang="en-US" dirty="0"/>
              <a:t>Their impact on value can be extensive as market changes can easily influence how stakeholders perceive certain products</a:t>
            </a:r>
          </a:p>
          <a:p>
            <a:r>
              <a:rPr lang="en-US" dirty="0"/>
              <a:t>These forces affect a marketer’s ability to facilitate value-driven exchanges in three general ways:</a:t>
            </a:r>
          </a:p>
          <a:p>
            <a:pPr lvl="1"/>
            <a:r>
              <a:rPr lang="en-US" dirty="0"/>
              <a:t>Influence customers by affecting their lifestyles, standards of living, and preferences and needs for products</a:t>
            </a:r>
          </a:p>
          <a:p>
            <a:pPr lvl="1"/>
            <a:r>
              <a:rPr lang="en-US" dirty="0"/>
              <a:t>Can determine whether and how a marketing manager can perform certain marketing activities</a:t>
            </a:r>
          </a:p>
          <a:p>
            <a:pPr lvl="1"/>
            <a:r>
              <a:rPr lang="en-US" dirty="0"/>
              <a:t>May shape a marketing manager’s decisions and actions by influencing buyers’ reactions to the firm’s marketing mix</a:t>
            </a:r>
          </a:p>
          <a:p>
            <a:endParaRPr lang="en-US" dirty="0"/>
          </a:p>
          <a:p>
            <a:pPr marL="0" indent="0">
              <a:buNone/>
            </a:pPr>
            <a:endParaRPr lang="en-US" dirty="0"/>
          </a:p>
        </p:txBody>
      </p:sp>
    </p:spTree>
    <p:extLst>
      <p:ext uri="{BB962C8B-B14F-4D97-AF65-F5344CB8AC3E}">
        <p14:creationId xmlns:p14="http://schemas.microsoft.com/office/powerpoint/2010/main" val="849299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Marketing Occurs in a </a:t>
            </a:r>
            <a:br>
              <a:rPr lang="en-US" dirty="0"/>
            </a:br>
            <a:r>
              <a:rPr lang="en-US" dirty="0"/>
              <a:t>Dynamic Environment </a:t>
            </a:r>
            <a:r>
              <a:rPr lang="en-US" sz="1800" dirty="0"/>
              <a:t>(slide 2 of 2)</a:t>
            </a:r>
            <a:endParaRPr lang="en-US" sz="2000" dirty="0"/>
          </a:p>
        </p:txBody>
      </p:sp>
      <p:sp>
        <p:nvSpPr>
          <p:cNvPr id="2" name="Text Placeholder 1"/>
          <p:cNvSpPr>
            <a:spLocks noGrp="1"/>
          </p:cNvSpPr>
          <p:nvPr>
            <p:ph type="body" sz="quarter" idx="17"/>
          </p:nvPr>
        </p:nvSpPr>
        <p:spPr/>
        <p:txBody>
          <a:bodyPr/>
          <a:lstStyle/>
          <a:p>
            <a:r>
              <a:rPr lang="en-US" dirty="0"/>
              <a:t>Because these forces are closely interrelated, changes in one way cause changes in others</a:t>
            </a:r>
          </a:p>
          <a:p>
            <a:r>
              <a:rPr lang="en-US" dirty="0"/>
              <a:t>Changes in the marketing environment produce uncertainty for marketers and at times hurt marketing efforts, but they also create opportunities</a:t>
            </a:r>
          </a:p>
          <a:p>
            <a:r>
              <a:rPr lang="en-US" dirty="0"/>
              <a:t>Compared to marketing-mix variables, an organization has far less control over the forces of the environment</a:t>
            </a:r>
          </a:p>
          <a:p>
            <a:pPr marL="0" indent="0">
              <a:buNone/>
            </a:pPr>
            <a:endParaRPr lang="en-US" dirty="0"/>
          </a:p>
        </p:txBody>
      </p:sp>
    </p:spTree>
    <p:extLst>
      <p:ext uri="{BB962C8B-B14F-4D97-AF65-F5344CB8AC3E}">
        <p14:creationId xmlns:p14="http://schemas.microsoft.com/office/powerpoint/2010/main" val="1597580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Understanding the </a:t>
            </a:r>
            <a:br>
              <a:rPr lang="en-US" dirty="0"/>
            </a:br>
            <a:r>
              <a:rPr lang="en-US" dirty="0"/>
              <a:t>Marketing Concept</a:t>
            </a:r>
          </a:p>
        </p:txBody>
      </p:sp>
      <p:sp>
        <p:nvSpPr>
          <p:cNvPr id="2" name="Text Placeholder 1"/>
          <p:cNvSpPr>
            <a:spLocks noGrp="1"/>
          </p:cNvSpPr>
          <p:nvPr>
            <p:ph type="body" sz="quarter" idx="17"/>
          </p:nvPr>
        </p:nvSpPr>
        <p:spPr/>
        <p:txBody>
          <a:bodyPr/>
          <a:lstStyle/>
          <a:p>
            <a:r>
              <a:rPr lang="en-US" b="1" dirty="0">
                <a:solidFill>
                  <a:srgbClr val="3083C5"/>
                </a:solidFill>
              </a:rPr>
              <a:t>Marketing concept </a:t>
            </a:r>
            <a:r>
              <a:rPr lang="en-US" dirty="0"/>
              <a:t>– A managerial philosophy that an organization should try to satisfy customers’ needs through a coordinated set of activities that also allows the organization to achieve its goals</a:t>
            </a:r>
          </a:p>
          <a:p>
            <a:pPr lvl="1"/>
            <a:r>
              <a:rPr lang="en-US" dirty="0"/>
              <a:t>The marketing concept is not a second definition of marketing but rather a management philosophy guiding an organization’s overall activities</a:t>
            </a:r>
          </a:p>
          <a:p>
            <a:pPr lvl="1"/>
            <a:r>
              <a:rPr lang="en-US" dirty="0"/>
              <a:t>A firm that adopts the marketing concept must satisfy not only its customers’ objectives but also its own objectives</a:t>
            </a:r>
          </a:p>
          <a:p>
            <a:r>
              <a:rPr lang="en-US" dirty="0"/>
              <a:t>The evolution of marketing has gone through three periods, including:</a:t>
            </a:r>
          </a:p>
          <a:p>
            <a:pPr lvl="1"/>
            <a:r>
              <a:rPr lang="en-US" dirty="0"/>
              <a:t>Production orientation</a:t>
            </a:r>
          </a:p>
          <a:p>
            <a:pPr lvl="1"/>
            <a:r>
              <a:rPr lang="en-US" dirty="0"/>
              <a:t>Sales orientation</a:t>
            </a:r>
          </a:p>
          <a:p>
            <a:pPr lvl="1"/>
            <a:r>
              <a:rPr lang="en-US" dirty="0"/>
              <a:t>Market orientation</a:t>
            </a:r>
          </a:p>
          <a:p>
            <a:pPr marL="0" indent="0">
              <a:buNone/>
            </a:pPr>
            <a:endParaRPr lang="en-US" dirty="0"/>
          </a:p>
        </p:txBody>
      </p:sp>
    </p:spTree>
    <p:extLst>
      <p:ext uri="{BB962C8B-B14F-4D97-AF65-F5344CB8AC3E}">
        <p14:creationId xmlns:p14="http://schemas.microsoft.com/office/powerpoint/2010/main" val="3480012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Production Orientation</a:t>
            </a:r>
          </a:p>
        </p:txBody>
      </p:sp>
      <p:sp>
        <p:nvSpPr>
          <p:cNvPr id="2" name="Text Placeholder 1"/>
          <p:cNvSpPr>
            <a:spLocks noGrp="1"/>
          </p:cNvSpPr>
          <p:nvPr>
            <p:ph type="body" sz="quarter" idx="17"/>
          </p:nvPr>
        </p:nvSpPr>
        <p:spPr/>
        <p:txBody>
          <a:bodyPr/>
          <a:lstStyle/>
          <a:p>
            <a:r>
              <a:rPr lang="en-US" dirty="0"/>
              <a:t>During the second half of the 19th century, the Industrial Revolution improved speed and efficiency</a:t>
            </a:r>
          </a:p>
          <a:p>
            <a:r>
              <a:rPr lang="en-US" dirty="0"/>
              <a:t>As a result of new technology and new ways of using labor, products poured into the marketplace, where demand for manufactured goods was strong</a:t>
            </a:r>
          </a:p>
          <a:p>
            <a:r>
              <a:rPr lang="en-US" dirty="0"/>
              <a:t>Firms were developing the ability to produce more products, and competition was becoming more intense</a:t>
            </a:r>
          </a:p>
          <a:p>
            <a:pPr marL="0" indent="0">
              <a:buNone/>
            </a:pPr>
            <a:endParaRPr lang="en-US" dirty="0"/>
          </a:p>
        </p:txBody>
      </p:sp>
    </p:spTree>
    <p:extLst>
      <p:ext uri="{BB962C8B-B14F-4D97-AF65-F5344CB8AC3E}">
        <p14:creationId xmlns:p14="http://schemas.microsoft.com/office/powerpoint/2010/main" val="4267331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Sales Orientation</a:t>
            </a:r>
          </a:p>
        </p:txBody>
      </p:sp>
      <p:sp>
        <p:nvSpPr>
          <p:cNvPr id="2" name="Text Placeholder 1"/>
          <p:cNvSpPr>
            <a:spLocks noGrp="1"/>
          </p:cNvSpPr>
          <p:nvPr>
            <p:ph type="body" sz="quarter" idx="17"/>
          </p:nvPr>
        </p:nvSpPr>
        <p:spPr/>
        <p:txBody>
          <a:bodyPr/>
          <a:lstStyle/>
          <a:p>
            <a:r>
              <a:rPr lang="en-US" dirty="0"/>
              <a:t>During the first half of the 20th century, competition increased and focus shifted to selling products to many buyers</a:t>
            </a:r>
          </a:p>
          <a:p>
            <a:r>
              <a:rPr lang="en-US" dirty="0"/>
              <a:t>Businesses viewed sales as the major means of increasing profits</a:t>
            </a:r>
          </a:p>
          <a:p>
            <a:r>
              <a:rPr lang="en-US" dirty="0"/>
              <a:t>Businesspeople believed that the most important marketing activities were personal selling, advertising, and distribution</a:t>
            </a:r>
          </a:p>
          <a:p>
            <a:r>
              <a:rPr lang="en-US" dirty="0"/>
              <a:t>Some people incorrectly equate marketing with a sales orientation</a:t>
            </a:r>
          </a:p>
          <a:p>
            <a:r>
              <a:rPr lang="en-US" dirty="0"/>
              <a:t>Some firms still use a sales orientation</a:t>
            </a:r>
          </a:p>
          <a:p>
            <a:pPr marL="0" indent="0">
              <a:buNone/>
            </a:pPr>
            <a:endParaRPr lang="en-US" dirty="0"/>
          </a:p>
        </p:txBody>
      </p:sp>
    </p:spTree>
    <p:extLst>
      <p:ext uri="{BB962C8B-B14F-4D97-AF65-F5344CB8AC3E}">
        <p14:creationId xmlns:p14="http://schemas.microsoft.com/office/powerpoint/2010/main" val="1295338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Market Orientation</a:t>
            </a:r>
          </a:p>
        </p:txBody>
      </p:sp>
      <p:sp>
        <p:nvSpPr>
          <p:cNvPr id="2" name="Text Placeholder 1"/>
          <p:cNvSpPr>
            <a:spLocks noGrp="1"/>
          </p:cNvSpPr>
          <p:nvPr>
            <p:ph type="body" sz="quarter" idx="17"/>
          </p:nvPr>
        </p:nvSpPr>
        <p:spPr/>
        <p:txBody>
          <a:bodyPr/>
          <a:lstStyle/>
          <a:p>
            <a:r>
              <a:rPr lang="en-US" dirty="0"/>
              <a:t>Emerged in the mid-20th century</a:t>
            </a:r>
          </a:p>
          <a:p>
            <a:r>
              <a:rPr lang="en-US" b="1" dirty="0">
                <a:solidFill>
                  <a:srgbClr val="3083C5"/>
                </a:solidFill>
              </a:rPr>
              <a:t>Market orientation </a:t>
            </a:r>
            <a:r>
              <a:rPr lang="en-US" dirty="0"/>
              <a:t>– An </a:t>
            </a:r>
            <a:r>
              <a:rPr lang="en-US" dirty="0" err="1"/>
              <a:t>organizationwide</a:t>
            </a:r>
            <a:r>
              <a:rPr lang="en-US" dirty="0"/>
              <a:t> commitment to researching and responding to customer needs</a:t>
            </a:r>
          </a:p>
          <a:p>
            <a:r>
              <a:rPr lang="en-US" dirty="0"/>
              <a:t>Market orientation is linked to new product innovation by developing a strategic focus to explore and develop new products to serve target markets</a:t>
            </a:r>
          </a:p>
          <a:p>
            <a:pPr marL="0" indent="0">
              <a:buNone/>
            </a:pPr>
            <a:endParaRPr lang="en-US" dirty="0"/>
          </a:p>
        </p:txBody>
      </p:sp>
    </p:spTree>
    <p:extLst>
      <p:ext uri="{BB962C8B-B14F-4D97-AF65-F5344CB8AC3E}">
        <p14:creationId xmlns:p14="http://schemas.microsoft.com/office/powerpoint/2010/main" val="2570602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Implementing the </a:t>
            </a:r>
            <a:br>
              <a:rPr lang="en-US" dirty="0"/>
            </a:br>
            <a:r>
              <a:rPr lang="en-US" dirty="0"/>
              <a:t>Marketing Concept</a:t>
            </a:r>
          </a:p>
        </p:txBody>
      </p:sp>
      <p:sp>
        <p:nvSpPr>
          <p:cNvPr id="2" name="Text Placeholder 1"/>
          <p:cNvSpPr>
            <a:spLocks noGrp="1"/>
          </p:cNvSpPr>
          <p:nvPr>
            <p:ph type="body" sz="quarter" idx="17"/>
          </p:nvPr>
        </p:nvSpPr>
        <p:spPr/>
        <p:txBody>
          <a:bodyPr/>
          <a:lstStyle/>
          <a:p>
            <a:r>
              <a:rPr lang="en-US" dirty="0"/>
              <a:t>Management must first establish an information system to discover customers’ real needs and then use the information to create satisfying products</a:t>
            </a:r>
          </a:p>
          <a:p>
            <a:pPr lvl="1"/>
            <a:r>
              <a:rPr lang="en-US" dirty="0"/>
              <a:t>An information system is usually expensive; management must commit money and time for its development and maintenance</a:t>
            </a:r>
          </a:p>
          <a:p>
            <a:pPr lvl="1"/>
            <a:r>
              <a:rPr lang="en-US" dirty="0"/>
              <a:t>Without an adequate information system, however, an organization cannot be market oriented</a:t>
            </a:r>
          </a:p>
          <a:p>
            <a:r>
              <a:rPr lang="en-US" dirty="0"/>
              <a:t>To satisfy customers’ objectives as well as its own, a company also must coordinate all of its activities</a:t>
            </a:r>
          </a:p>
          <a:p>
            <a:r>
              <a:rPr lang="en-US" dirty="0"/>
              <a:t>Implementing the marketing concept demands the support not only of top management but also of managers and staff at all levels of the organization</a:t>
            </a:r>
          </a:p>
          <a:p>
            <a:pPr marL="0" indent="0">
              <a:buNone/>
            </a:pPr>
            <a:endParaRPr lang="en-US" dirty="0"/>
          </a:p>
        </p:txBody>
      </p:sp>
    </p:spTree>
    <p:extLst>
      <p:ext uri="{BB962C8B-B14F-4D97-AF65-F5344CB8AC3E}">
        <p14:creationId xmlns:p14="http://schemas.microsoft.com/office/powerpoint/2010/main" val="2973336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Customer Relationship Management</a:t>
            </a:r>
          </a:p>
        </p:txBody>
      </p:sp>
      <p:sp>
        <p:nvSpPr>
          <p:cNvPr id="2" name="Text Placeholder 1"/>
          <p:cNvSpPr>
            <a:spLocks noGrp="1"/>
          </p:cNvSpPr>
          <p:nvPr>
            <p:ph type="body" sz="quarter" idx="17"/>
          </p:nvPr>
        </p:nvSpPr>
        <p:spPr/>
        <p:txBody>
          <a:bodyPr/>
          <a:lstStyle/>
          <a:p>
            <a:r>
              <a:rPr lang="en-US" b="1" dirty="0">
                <a:solidFill>
                  <a:srgbClr val="3083C5"/>
                </a:solidFill>
              </a:rPr>
              <a:t>Customer relationship management </a:t>
            </a:r>
            <a:r>
              <a:rPr lang="en-US" dirty="0"/>
              <a:t>– Using information about customers to create marketing strategies that develop and sustain desirable customer relationships</a:t>
            </a:r>
          </a:p>
          <a:p>
            <a:r>
              <a:rPr lang="en-US" dirty="0"/>
              <a:t>Achieving the full profit potential of each customer relationship should be the fundamental goal of every marketing strategy</a:t>
            </a:r>
          </a:p>
          <a:p>
            <a:r>
              <a:rPr lang="en-US" dirty="0"/>
              <a:t>Profits can be obtained through relationships in the following ways:</a:t>
            </a:r>
          </a:p>
          <a:p>
            <a:pPr lvl="1"/>
            <a:r>
              <a:rPr lang="en-US" dirty="0"/>
              <a:t>By acquiring new customers</a:t>
            </a:r>
          </a:p>
          <a:p>
            <a:pPr lvl="1"/>
            <a:r>
              <a:rPr lang="en-US" dirty="0"/>
              <a:t>By enhancing the profitability of existing customers</a:t>
            </a:r>
          </a:p>
          <a:p>
            <a:pPr lvl="1"/>
            <a:r>
              <a:rPr lang="en-US" dirty="0"/>
              <a:t>By extending the duration of customer relationships</a:t>
            </a:r>
          </a:p>
          <a:p>
            <a:r>
              <a:rPr lang="en-US" dirty="0"/>
              <a:t>Implementing the marketing concept means optimizing the exchange relationship</a:t>
            </a:r>
          </a:p>
          <a:p>
            <a:pPr marL="0" indent="0">
              <a:buNone/>
            </a:pPr>
            <a:endParaRPr lang="en-US" dirty="0"/>
          </a:p>
        </p:txBody>
      </p:sp>
    </p:spTree>
    <p:extLst>
      <p:ext uri="{BB962C8B-B14F-4D97-AF65-F5344CB8AC3E}">
        <p14:creationId xmlns:p14="http://schemas.microsoft.com/office/powerpoint/2010/main" val="3305599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Relationship Marketing</a:t>
            </a:r>
          </a:p>
        </p:txBody>
      </p:sp>
      <p:sp>
        <p:nvSpPr>
          <p:cNvPr id="2" name="Text Placeholder 1"/>
          <p:cNvSpPr>
            <a:spLocks noGrp="1"/>
          </p:cNvSpPr>
          <p:nvPr>
            <p:ph type="body" sz="quarter" idx="17"/>
          </p:nvPr>
        </p:nvSpPr>
        <p:spPr/>
        <p:txBody>
          <a:bodyPr/>
          <a:lstStyle/>
          <a:p>
            <a:r>
              <a:rPr lang="en-US" b="1" dirty="0">
                <a:solidFill>
                  <a:srgbClr val="3083C5"/>
                </a:solidFill>
              </a:rPr>
              <a:t>Relationship marketing </a:t>
            </a:r>
            <a:r>
              <a:rPr lang="en-US" dirty="0"/>
              <a:t>– Establishing long-term, mutually satisfying buyer-seller relationships</a:t>
            </a:r>
          </a:p>
          <a:p>
            <a:pPr lvl="1"/>
            <a:r>
              <a:rPr lang="en-US" dirty="0"/>
              <a:t>Focuses on value enhancement through the creation of more satisfying exchanges</a:t>
            </a:r>
          </a:p>
          <a:p>
            <a:pPr lvl="1"/>
            <a:r>
              <a:rPr lang="en-US" dirty="0"/>
              <a:t>Continually deepens the buyer’s trust in the company</a:t>
            </a:r>
          </a:p>
          <a:p>
            <a:pPr lvl="1"/>
            <a:r>
              <a:rPr lang="en-US" dirty="0"/>
              <a:t>Increases the firm’s understanding of the customer’s needs</a:t>
            </a:r>
          </a:p>
          <a:p>
            <a:r>
              <a:rPr lang="en-US" dirty="0"/>
              <a:t>To build long-term customer relationships, marketers are increasingly turning to marketing research and information technology</a:t>
            </a:r>
          </a:p>
          <a:p>
            <a:pPr lvl="1"/>
            <a:r>
              <a:rPr lang="en-US" dirty="0"/>
              <a:t>Through the use of e-marketing, companies can personalize customer relationships </a:t>
            </a:r>
            <a:br>
              <a:rPr lang="en-US" dirty="0"/>
            </a:br>
            <a:r>
              <a:rPr lang="en-US" dirty="0"/>
              <a:t>on a nearly one-on-one basis</a:t>
            </a:r>
          </a:p>
          <a:p>
            <a:pPr marL="0" indent="0">
              <a:buNone/>
            </a:pPr>
            <a:endParaRPr lang="en-US" dirty="0"/>
          </a:p>
        </p:txBody>
      </p:sp>
    </p:spTree>
    <p:extLst>
      <p:ext uri="{BB962C8B-B14F-4D97-AF65-F5344CB8AC3E}">
        <p14:creationId xmlns:p14="http://schemas.microsoft.com/office/powerpoint/2010/main" val="4130992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Customer Lifetime Value</a:t>
            </a:r>
          </a:p>
        </p:txBody>
      </p:sp>
      <p:sp>
        <p:nvSpPr>
          <p:cNvPr id="2" name="Text Placeholder 1"/>
          <p:cNvSpPr>
            <a:spLocks noGrp="1"/>
          </p:cNvSpPr>
          <p:nvPr>
            <p:ph type="body" sz="quarter" idx="17"/>
          </p:nvPr>
        </p:nvSpPr>
        <p:spPr/>
        <p:txBody>
          <a:bodyPr>
            <a:normAutofit fontScale="92500" lnSpcReduction="10000"/>
          </a:bodyPr>
          <a:lstStyle/>
          <a:p>
            <a:r>
              <a:rPr lang="en-US" sz="2400" b="1" dirty="0">
                <a:solidFill>
                  <a:srgbClr val="3083C5"/>
                </a:solidFill>
              </a:rPr>
              <a:t>Customer lifetime value (CLV) </a:t>
            </a:r>
            <a:r>
              <a:rPr lang="en-US" sz="2400" dirty="0"/>
              <a:t>– A key measurement that forecasts a customer’s lifetime economic contribution based on continued relationship marketing efforts</a:t>
            </a:r>
          </a:p>
          <a:p>
            <a:pPr lvl="1"/>
            <a:r>
              <a:rPr lang="en-US" dirty="0"/>
              <a:t>Requires identifying patterns of buying behavior and using that information to focus on the most promising and profitable customers</a:t>
            </a:r>
          </a:p>
          <a:p>
            <a:pPr lvl="1"/>
            <a:r>
              <a:rPr lang="en-US" dirty="0"/>
              <a:t>Represents an intangible asset to a marketer that can be augmented by addressing the customer’s varying needs and preferences at different stages in his or her relationship with the firm</a:t>
            </a:r>
          </a:p>
          <a:p>
            <a:pPr lvl="1"/>
            <a:r>
              <a:rPr lang="en-US" dirty="0"/>
              <a:t>May include an individual’s strong word-of-mouth communication about the company’s products</a:t>
            </a:r>
          </a:p>
          <a:p>
            <a:r>
              <a:rPr lang="en-US" dirty="0"/>
              <a:t>The emphasis changes from </a:t>
            </a:r>
            <a:r>
              <a:rPr lang="en-US" i="1" dirty="0"/>
              <a:t>share of market</a:t>
            </a:r>
            <a:r>
              <a:rPr lang="en-US" dirty="0"/>
              <a:t> to </a:t>
            </a:r>
            <a:r>
              <a:rPr lang="en-US" i="1" dirty="0"/>
              <a:t>share of customer</a:t>
            </a:r>
          </a:p>
          <a:p>
            <a:pPr lvl="1"/>
            <a:r>
              <a:rPr lang="en-US" dirty="0"/>
              <a:t>The most basic application of this idea is 80 percent of business profits come from 20 percent of customers</a:t>
            </a:r>
          </a:p>
          <a:p>
            <a:r>
              <a:rPr lang="en-US" dirty="0"/>
              <a:t>Can be calculated by taking the sum of the customer’s present value contributions to profit margins over a specific time frame</a:t>
            </a:r>
          </a:p>
          <a:p>
            <a:pPr lvl="1"/>
            <a:r>
              <a:rPr lang="en-US" dirty="0"/>
              <a:t>Helps marketers determine how best to allocate resources to marketing strategies to sustain a customer over a lifetime</a:t>
            </a:r>
          </a:p>
          <a:p>
            <a:pPr marL="0" indent="0">
              <a:buNone/>
            </a:pPr>
            <a:endParaRPr lang="en-US" dirty="0"/>
          </a:p>
        </p:txBody>
      </p:sp>
    </p:spTree>
    <p:extLst>
      <p:ext uri="{BB962C8B-B14F-4D97-AF65-F5344CB8AC3E}">
        <p14:creationId xmlns:p14="http://schemas.microsoft.com/office/powerpoint/2010/main" val="954532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Importance of Marketing </a:t>
            </a:r>
            <a:br>
              <a:rPr lang="en-US" dirty="0"/>
            </a:br>
            <a:r>
              <a:rPr lang="en-US" dirty="0"/>
              <a:t>in Our Global Economy </a:t>
            </a:r>
            <a:r>
              <a:rPr lang="en-US" sz="1800" dirty="0"/>
              <a:t>(slide 1 of 3)</a:t>
            </a:r>
            <a:endParaRPr lang="en-US" dirty="0"/>
          </a:p>
        </p:txBody>
      </p:sp>
      <p:sp>
        <p:nvSpPr>
          <p:cNvPr id="2" name="Text Placeholder 1"/>
          <p:cNvSpPr>
            <a:spLocks noGrp="1"/>
          </p:cNvSpPr>
          <p:nvPr>
            <p:ph type="body" sz="quarter" idx="17"/>
          </p:nvPr>
        </p:nvSpPr>
        <p:spPr/>
        <p:txBody>
          <a:bodyPr>
            <a:normAutofit fontScale="92500" lnSpcReduction="10000"/>
          </a:bodyPr>
          <a:lstStyle/>
          <a:p>
            <a:r>
              <a:rPr lang="en-US" sz="2400" dirty="0"/>
              <a:t>Marketing costs consume a sizable portion of buyers’ dollars</a:t>
            </a:r>
          </a:p>
          <a:p>
            <a:pPr lvl="1"/>
            <a:r>
              <a:rPr lang="en-US" dirty="0"/>
              <a:t>About one-half of a buyer’s dollars goes toward marketing costs</a:t>
            </a:r>
          </a:p>
          <a:p>
            <a:r>
              <a:rPr lang="en-US" sz="2400" dirty="0"/>
              <a:t>Marketing is used in nonprofit organizations</a:t>
            </a:r>
          </a:p>
          <a:p>
            <a:pPr lvl="1"/>
            <a:r>
              <a:rPr lang="en-US" dirty="0"/>
              <a:t>Government agencies at the federal, state, and local levels engage in marketing activities to fulfill their mission and goals</a:t>
            </a:r>
          </a:p>
          <a:p>
            <a:pPr lvl="1"/>
            <a:r>
              <a:rPr lang="en-US" dirty="0"/>
              <a:t>In the private sector, nonprofit organizations employ marketing activities to create, distribute, promote, and price programs that benefit particular segments of society</a:t>
            </a:r>
          </a:p>
          <a:p>
            <a:r>
              <a:rPr lang="en-US" sz="2400" dirty="0"/>
              <a:t>Marketing is important to business and the economy</a:t>
            </a:r>
          </a:p>
          <a:p>
            <a:pPr lvl="1"/>
            <a:r>
              <a:rPr lang="en-US" dirty="0"/>
              <a:t>Marketing activities help to produce the profits that are essential to the survival of individual businesses</a:t>
            </a:r>
          </a:p>
          <a:p>
            <a:pPr lvl="1"/>
            <a:r>
              <a:rPr lang="en-US" dirty="0"/>
              <a:t>Marketing helps to create a successful economy and contributes to the well-being of society</a:t>
            </a:r>
          </a:p>
          <a:p>
            <a:r>
              <a:rPr lang="en-US" sz="2400" dirty="0"/>
              <a:t>Marketing fuels our global economy</a:t>
            </a:r>
          </a:p>
          <a:p>
            <a:pPr lvl="1"/>
            <a:r>
              <a:rPr lang="en-US" dirty="0"/>
              <a:t>Advances in technology, along with falling political barriers and the universal desire for a higher standard of living, have made marketing across national borders commonplace while stimulating economic growth</a:t>
            </a:r>
          </a:p>
          <a:p>
            <a:pPr marL="0" indent="0">
              <a:buNone/>
            </a:pPr>
            <a:endParaRPr lang="en-US" dirty="0"/>
          </a:p>
        </p:txBody>
      </p:sp>
    </p:spTree>
    <p:extLst>
      <p:ext uri="{BB962C8B-B14F-4D97-AF65-F5344CB8AC3E}">
        <p14:creationId xmlns:p14="http://schemas.microsoft.com/office/powerpoint/2010/main" val="2357263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Importance of Marketing </a:t>
            </a:r>
            <a:br>
              <a:rPr lang="en-US" dirty="0"/>
            </a:br>
            <a:r>
              <a:rPr lang="en-US" dirty="0"/>
              <a:t>in Our Global Economy </a:t>
            </a:r>
            <a:r>
              <a:rPr lang="en-US" sz="1800" dirty="0"/>
              <a:t>(slide 2 of 3)</a:t>
            </a:r>
            <a:endParaRPr lang="en-US" dirty="0"/>
          </a:p>
        </p:txBody>
      </p:sp>
      <p:sp>
        <p:nvSpPr>
          <p:cNvPr id="2" name="Text Placeholder 1"/>
          <p:cNvSpPr>
            <a:spLocks noGrp="1"/>
          </p:cNvSpPr>
          <p:nvPr>
            <p:ph type="body" sz="quarter" idx="17"/>
          </p:nvPr>
        </p:nvSpPr>
        <p:spPr/>
        <p:txBody>
          <a:bodyPr>
            <a:normAutofit/>
          </a:bodyPr>
          <a:lstStyle/>
          <a:p>
            <a:r>
              <a:rPr lang="en-US" dirty="0"/>
              <a:t>Marketing knowledge enhances customer awareness</a:t>
            </a:r>
          </a:p>
          <a:p>
            <a:pPr lvl="1"/>
            <a:r>
              <a:rPr lang="en-US" dirty="0"/>
              <a:t>Studying marketing allows us to understand the importance of marketing to customers, organizations, and our economy</a:t>
            </a:r>
          </a:p>
          <a:p>
            <a:r>
              <a:rPr lang="en-US" dirty="0"/>
              <a:t>Marketing connects people through technology</a:t>
            </a:r>
          </a:p>
          <a:p>
            <a:pPr lvl="1"/>
            <a:r>
              <a:rPr lang="en-US" dirty="0"/>
              <a:t>Technology helps marketers to understand and satisfy more customers than ever before</a:t>
            </a:r>
          </a:p>
          <a:p>
            <a:pPr lvl="1"/>
            <a:r>
              <a:rPr lang="en-US" dirty="0"/>
              <a:t>The Internet allows companies to disseminate information about their products and interact with target markets</a:t>
            </a:r>
          </a:p>
          <a:p>
            <a:r>
              <a:rPr lang="en-US" dirty="0"/>
              <a:t>Socially responsible marketing: Promoting the welfare of customers and stakeholders</a:t>
            </a:r>
          </a:p>
          <a:p>
            <a:pPr lvl="1"/>
            <a:r>
              <a:rPr lang="en-US" b="1" dirty="0">
                <a:solidFill>
                  <a:srgbClr val="3083C5"/>
                </a:solidFill>
              </a:rPr>
              <a:t>Green marketing </a:t>
            </a:r>
            <a:r>
              <a:rPr lang="en-US" dirty="0"/>
              <a:t>– A strategic process involving stakeholder assessment to create meaningful long-term relationships with customers while maintaining, supporting, and enhancing the natural environment</a:t>
            </a:r>
          </a:p>
          <a:p>
            <a:pPr lvl="1"/>
            <a:r>
              <a:rPr lang="en-US" dirty="0"/>
              <a:t>Market orientation combined with social responsibility improves overall business performance</a:t>
            </a:r>
          </a:p>
          <a:p>
            <a:pPr marL="0" indent="0">
              <a:buNone/>
            </a:pPr>
            <a:endParaRPr lang="en-US" dirty="0"/>
          </a:p>
        </p:txBody>
      </p:sp>
    </p:spTree>
    <p:extLst>
      <p:ext uri="{BB962C8B-B14F-4D97-AF65-F5344CB8AC3E}">
        <p14:creationId xmlns:p14="http://schemas.microsoft.com/office/powerpoint/2010/main" val="36894227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Importance of Marketing </a:t>
            </a:r>
            <a:br>
              <a:rPr lang="en-US" dirty="0"/>
            </a:br>
            <a:r>
              <a:rPr lang="en-US" dirty="0"/>
              <a:t>in Our Global Economy </a:t>
            </a:r>
            <a:r>
              <a:rPr lang="en-US" sz="1800" dirty="0"/>
              <a:t>(slide 3 of 3)</a:t>
            </a:r>
            <a:endParaRPr lang="en-US" dirty="0"/>
          </a:p>
        </p:txBody>
      </p:sp>
      <p:sp>
        <p:nvSpPr>
          <p:cNvPr id="2" name="Text Placeholder 1"/>
          <p:cNvSpPr>
            <a:spLocks noGrp="1"/>
          </p:cNvSpPr>
          <p:nvPr>
            <p:ph type="body" sz="quarter" idx="17"/>
          </p:nvPr>
        </p:nvSpPr>
        <p:spPr/>
        <p:txBody>
          <a:bodyPr/>
          <a:lstStyle/>
          <a:p>
            <a:r>
              <a:rPr lang="en-US" dirty="0"/>
              <a:t>Marketing offers many exciting career prospects</a:t>
            </a:r>
          </a:p>
          <a:p>
            <a:pPr lvl="1"/>
            <a:r>
              <a:rPr lang="en-US" sz="1800" dirty="0"/>
              <a:t>From 25 to 33 percent of all civilian workers in the United States perform marketing activities</a:t>
            </a:r>
          </a:p>
          <a:p>
            <a:pPr lvl="1"/>
            <a:r>
              <a:rPr lang="en-US" sz="1800" dirty="0"/>
              <a:t>The marketing field offers a variety of interesting and challenging career opportunities throughout the world, such as:</a:t>
            </a:r>
          </a:p>
          <a:p>
            <a:pPr lvl="2"/>
            <a:r>
              <a:rPr lang="en-US" sz="1600" dirty="0"/>
              <a:t>Personal selling</a:t>
            </a:r>
          </a:p>
          <a:p>
            <a:pPr lvl="2"/>
            <a:r>
              <a:rPr lang="en-US" sz="1600" dirty="0"/>
              <a:t>Advertising</a:t>
            </a:r>
          </a:p>
          <a:p>
            <a:pPr lvl="2"/>
            <a:r>
              <a:rPr lang="en-US" sz="1600" dirty="0"/>
              <a:t>Packaging</a:t>
            </a:r>
          </a:p>
          <a:p>
            <a:pPr lvl="2"/>
            <a:r>
              <a:rPr lang="en-US" sz="1600" dirty="0"/>
              <a:t>Transportation</a:t>
            </a:r>
          </a:p>
          <a:p>
            <a:pPr lvl="2"/>
            <a:r>
              <a:rPr lang="en-US" sz="1600" dirty="0"/>
              <a:t>Storage</a:t>
            </a:r>
          </a:p>
          <a:p>
            <a:pPr lvl="2"/>
            <a:r>
              <a:rPr lang="en-US" sz="1600" dirty="0"/>
              <a:t>Marketing research</a:t>
            </a:r>
          </a:p>
          <a:p>
            <a:pPr lvl="2"/>
            <a:r>
              <a:rPr lang="en-US" sz="1600" dirty="0"/>
              <a:t>Product development</a:t>
            </a:r>
          </a:p>
          <a:p>
            <a:pPr lvl="2"/>
            <a:r>
              <a:rPr lang="en-US" sz="1600" dirty="0"/>
              <a:t>Social media management</a:t>
            </a:r>
          </a:p>
          <a:p>
            <a:pPr lvl="2"/>
            <a:r>
              <a:rPr lang="en-US" sz="1600" dirty="0"/>
              <a:t>Wholesaling</a:t>
            </a:r>
          </a:p>
          <a:p>
            <a:pPr lvl="2"/>
            <a:r>
              <a:rPr lang="en-US" sz="1600" dirty="0"/>
              <a:t>Retailing</a:t>
            </a:r>
          </a:p>
          <a:p>
            <a:pPr marL="0" indent="0">
              <a:buNone/>
            </a:pPr>
            <a:endParaRPr lang="en-US" dirty="0"/>
          </a:p>
        </p:txBody>
      </p:sp>
    </p:spTree>
    <p:extLst>
      <p:ext uri="{BB962C8B-B14F-4D97-AF65-F5344CB8AC3E}">
        <p14:creationId xmlns:p14="http://schemas.microsoft.com/office/powerpoint/2010/main" val="1827224181"/>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BA192-EF86-48DF-982C-2C526A268392}">
  <ds:schemaRefs>
    <ds:schemaRef ds:uri="http://purl.org/dc/terms/"/>
    <ds:schemaRef ds:uri="105ced8a-af0e-4ad8-9238-2f7ff36232f4"/>
    <ds:schemaRef ds:uri="http://schemas.microsoft.com/office/2006/documentManagement/types"/>
    <ds:schemaRef ds:uri="http://purl.org/dc/elements/1.1/"/>
    <ds:schemaRef ds:uri="http://schemas.microsoft.com/office/2006/metadata/properties"/>
    <ds:schemaRef ds:uri="d5280b9f-0d25-4ffb-96bc-3c5ae659ff52"/>
    <ds:schemaRef ds:uri="http://schemas.microsoft.com/office/infopath/2007/PartnerControls"/>
    <ds:schemaRef ds:uri="http://schemas.openxmlformats.org/package/2006/metadata/core-properties"/>
    <ds:schemaRef ds:uri="105CED8A-AF0E-4AD8-9238-2F7FF36232F4"/>
    <ds:schemaRef ds:uri="http://www.w3.org/XML/1998/namespace"/>
    <ds:schemaRef ds:uri="http://purl.org/dc/dcmitype/"/>
  </ds:schemaRefs>
</ds:datastoreItem>
</file>

<file path=customXml/itemProps2.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199</TotalTime>
  <Words>2166</Words>
  <Application>Microsoft Office PowerPoint</Application>
  <PresentationFormat>Widescreen</PresentationFormat>
  <Paragraphs>204</Paragraphs>
  <Slides>27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vt:lpstr>
      <vt:lpstr>Calibri</vt:lpstr>
      <vt:lpstr>Helvetica</vt:lpstr>
      <vt:lpstr>LucidaGrande</vt:lpstr>
      <vt:lpstr>Open Sans</vt:lpstr>
      <vt:lpstr>Summer Font</vt:lpstr>
      <vt:lpstr>Office Theme</vt:lpstr>
      <vt:lpstr>An Overview of Strategic Marketing </vt:lpstr>
      <vt:lpstr>Learning Objectives</vt:lpstr>
      <vt:lpstr>Defining Marketing</vt:lpstr>
      <vt:lpstr>Figure 1.1 – Components of Strategic Marketing</vt:lpstr>
      <vt:lpstr>Marketing Deals with Products, Distribution, Promotion, and Price (slide 1 of 2)</vt:lpstr>
      <vt:lpstr>Marketing Deals with Products, Distribution, Promotion, and Price (slide 2 of 2)</vt:lpstr>
      <vt:lpstr>The Product Variable</vt:lpstr>
      <vt:lpstr>The Distribution Variable</vt:lpstr>
      <vt:lpstr>The Promotion Variable</vt:lpstr>
      <vt:lpstr>The Price Variable</vt:lpstr>
      <vt:lpstr>Marketing Creates Value</vt:lpstr>
      <vt:lpstr>Marketing Builds Relationships with  Customers and Other Stakeholders (slide 1 of 2)</vt:lpstr>
      <vt:lpstr>Marketing Builds Relationships with  Customers and Other Stakeholders (slide 2 of 2)</vt:lpstr>
      <vt:lpstr>Figure 1.2 – Exchange between Buyer and Seller</vt:lpstr>
      <vt:lpstr>Marketing Occurs in a  Dynamic Environment (slide 1 of 2)</vt:lpstr>
      <vt:lpstr>Marketing Occurs in a  Dynamic Environment (slide 2 of 2)</vt:lpstr>
      <vt:lpstr>Understanding the  Marketing Concept</vt:lpstr>
      <vt:lpstr>The Production Orientation</vt:lpstr>
      <vt:lpstr>The Sales Orientation</vt:lpstr>
      <vt:lpstr>The Market Orientation</vt:lpstr>
      <vt:lpstr>Implementing the  Marketing Concept</vt:lpstr>
      <vt:lpstr>Customer Relationship Management</vt:lpstr>
      <vt:lpstr>Relationship Marketing</vt:lpstr>
      <vt:lpstr>Customer Lifetime Value</vt:lpstr>
      <vt:lpstr>The Importance of Marketing  in Our Global Economy (slide 1 of 3)</vt:lpstr>
      <vt:lpstr>The Importance of Marketing  in Our Global Economy (slide 2 of 3)</vt:lpstr>
      <vt:lpstr>The Importance of Marketing  in Our Global Economy (slide 3 of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16</cp:revision>
  <cp:lastPrinted>2016-10-03T15:29:39Z</cp:lastPrinted>
  <dcterms:created xsi:type="dcterms:W3CDTF">2017-12-08T21:17:47Z</dcterms:created>
  <dcterms:modified xsi:type="dcterms:W3CDTF">2018-11-20T17:14:52Z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